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352" r:id="rId38"/>
    <p:sldId id="273" r:id="rId39"/>
    <p:sldId id="272" r:id="rId40"/>
    <p:sldId id="280" r:id="rId41"/>
    <p:sldId id="347" r:id="rId42"/>
    <p:sldId id="348" r:id="rId43"/>
    <p:sldId id="344" r:id="rId44"/>
    <p:sldId id="281" r:id="rId45"/>
    <p:sldId id="339" r:id="rId46"/>
    <p:sldId id="282" r:id="rId47"/>
    <p:sldId id="323" r:id="rId48"/>
    <p:sldId id="360" r:id="rId49"/>
    <p:sldId id="319" r:id="rId50"/>
    <p:sldId id="329" r:id="rId51"/>
    <p:sldId id="320" r:id="rId52"/>
    <p:sldId id="353" r:id="rId53"/>
    <p:sldId id="354" r:id="rId54"/>
    <p:sldId id="284" r:id="rId55"/>
    <p:sldId id="285" r:id="rId56"/>
    <p:sldId id="286" r:id="rId57"/>
    <p:sldId id="287" r:id="rId58"/>
    <p:sldId id="316" r:id="rId59"/>
    <p:sldId id="321" r:id="rId60"/>
    <p:sldId id="340" r:id="rId61"/>
    <p:sldId id="358" r:id="rId62"/>
    <p:sldId id="291" r:id="rId63"/>
    <p:sldId id="288" r:id="rId64"/>
    <p:sldId id="290" r:id="rId65"/>
    <p:sldId id="324" r:id="rId66"/>
    <p:sldId id="292" r:id="rId67"/>
    <p:sldId id="355" r:id="rId68"/>
    <p:sldId id="293" r:id="rId69"/>
    <p:sldId id="351" r:id="rId70"/>
    <p:sldId id="301" r:id="rId71"/>
    <p:sldId id="304" r:id="rId72"/>
    <p:sldId id="305" r:id="rId73"/>
    <p:sldId id="306" r:id="rId74"/>
    <p:sldId id="310" r:id="rId75"/>
    <p:sldId id="294" r:id="rId76"/>
    <p:sldId id="302" r:id="rId77"/>
    <p:sldId id="303" r:id="rId78"/>
    <p:sldId id="325" r:id="rId79"/>
    <p:sldId id="307" r:id="rId80"/>
    <p:sldId id="295" r:id="rId81"/>
    <p:sldId id="296" r:id="rId82"/>
    <p:sldId id="312" r:id="rId83"/>
    <p:sldId id="314" r:id="rId84"/>
    <p:sldId id="356" r:id="rId85"/>
    <p:sldId id="357" r:id="rId86"/>
    <p:sldId id="350" r:id="rId87"/>
    <p:sldId id="308" r:id="rId88"/>
    <p:sldId id="313" r:id="rId89"/>
    <p:sldId id="309" r:id="rId90"/>
    <p:sldId id="336" r:id="rId91"/>
    <p:sldId id="315" r:id="rId92"/>
    <p:sldId id="338" r:id="rId93"/>
    <p:sldId id="333" r:id="rId94"/>
    <p:sldId id="334" r:id="rId95"/>
    <p:sldId id="335" r:id="rId96"/>
    <p:sldId id="359" r:id="rId97"/>
    <p:sldId id="317" r:id="rId98"/>
    <p:sldId id="318" r:id="rId99"/>
    <p:sldId id="326" r:id="rId100"/>
    <p:sldId id="327" r:id="rId101"/>
    <p:sldId id="328" r:id="rId10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</p14:sldIdLst>
        </p14:section>
        <p14:section name="Gestalt" id="{557304C3-F429-4820-AE3A-22024416B3CA}">
          <p14:sldIdLst>
            <p14:sldId id="352"/>
            <p14:sldId id="273"/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60"/>
            <p14:sldId id="319"/>
            <p14:sldId id="329"/>
            <p14:sldId id="320"/>
            <p14:sldId id="353"/>
            <p14:sldId id="354"/>
            <p14:sldId id="284"/>
            <p14:sldId id="285"/>
            <p14:sldId id="286"/>
            <p14:sldId id="287"/>
            <p14:sldId id="316"/>
            <p14:sldId id="321"/>
            <p14:sldId id="340"/>
            <p14:sldId id="358"/>
            <p14:sldId id="291"/>
            <p14:sldId id="288"/>
            <p14:sldId id="290"/>
            <p14:sldId id="324"/>
            <p14:sldId id="292"/>
            <p14:sldId id="355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6"/>
            <p14:sldId id="357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59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35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58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8BD4FA9-F3CE-45B3-A980-C331C6F1EF6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2A2AAEA-D610-4D74-8A16-33B360CCFD53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sv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miriah.github.io/teaching/cs6630/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tapixel.com/2019/07/31/this-black-and-white-photo-uses-color-grid-lines-to-trick-your-brain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hyperlink" Target="https://commons.wikimedia.org/w/index.php?curid=8401562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svg"/><Relationship Id="rId4" Type="http://schemas.openxmlformats.org/officeDocument/2006/relationships/image" Target="../media/image1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21285" TargetMode="External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lor-buddy.netlify.app/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rgbClr val="FF0000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</a:t>
            </a:r>
            <a:r>
              <a:rPr lang="en-US" dirty="0">
                <a:solidFill>
                  <a:srgbClr val="0070C0"/>
                </a:solidFill>
              </a:rPr>
              <a:t>focused</a:t>
            </a:r>
            <a:r>
              <a:rPr lang="en-US" dirty="0"/>
              <a:t> on some feature(s) </a:t>
            </a:r>
            <a:r>
              <a:rPr lang="en-US" dirty="0">
                <a:solidFill>
                  <a:srgbClr val="0070C0"/>
                </a:solidFill>
              </a:rPr>
              <a:t>steals</a:t>
            </a:r>
            <a:r>
              <a:rPr lang="en-US" dirty="0"/>
              <a:t>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245DC-F256-20B1-4758-FF58F473CEF0}"/>
              </a:ext>
            </a:extLst>
          </p:cNvPr>
          <p:cNvSpPr txBox="1"/>
          <p:nvPr/>
        </p:nvSpPr>
        <p:spPr>
          <a:xfrm>
            <a:off x="6232719" y="3011269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Error </a:t>
            </a:r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8600E-2760-541A-C7E3-7BE978445C4B}"/>
              </a:ext>
            </a:extLst>
          </p:cNvPr>
          <p:cNvSpPr txBox="1"/>
          <p:nvPr/>
        </p:nvSpPr>
        <p:spPr>
          <a:xfrm>
            <a:off x="3200400" y="27081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A347-AA33-FD2C-03AD-9D2D7676A487}"/>
              </a:ext>
            </a:extLst>
          </p:cNvPr>
          <p:cNvSpPr txBox="1"/>
          <p:nvPr/>
        </p:nvSpPr>
        <p:spPr>
          <a:xfrm>
            <a:off x="4979555" y="2682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Middle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3F09-DE40-4255-ED49-9C25A13DF5C0}"/>
              </a:ext>
            </a:extLst>
          </p:cNvPr>
          <p:cNvSpPr txBox="1"/>
          <p:nvPr/>
        </p:nvSpPr>
        <p:spPr>
          <a:xfrm>
            <a:off x="6781800" y="26900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4E37E-225D-FDB9-2973-D1D6A61F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06" y="3655371"/>
            <a:ext cx="7259587" cy="1463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principles of graph perception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A6CE6-5B6F-3384-1601-66F0050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06" y="5252936"/>
            <a:ext cx="7259587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black and grey text with black letters&#10;&#10;Description automatically generated">
            <a:extLst>
              <a:ext uri="{FF2B5EF4-FFF2-40B4-BE49-F238E27FC236}">
                <a16:creationId xmlns:a16="http://schemas.microsoft.com/office/drawing/2014/main" id="{6D73E299-3319-E863-88A8-37175FE2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" y="1093664"/>
            <a:ext cx="8333991" cy="2062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B60B6-8E95-45AD-46AD-533D06D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1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41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FADA6-7BF4-881A-434F-003468AA51CB}"/>
              </a:ext>
            </a:extLst>
          </p:cNvPr>
          <p:cNvSpPr txBox="1"/>
          <p:nvPr/>
        </p:nvSpPr>
        <p:spPr>
          <a:xfrm>
            <a:off x="7010400" y="4114800"/>
            <a:ext cx="16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Are these top-down or bottom-up?</a:t>
            </a:r>
          </a:p>
        </p:txBody>
      </p: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425550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  <a:p>
            <a:r>
              <a:rPr lang="en-US" sz="1600" dirty="0">
                <a:highlight>
                  <a:srgbClr val="FFFF00"/>
                </a:highlight>
              </a:rPr>
              <a:t>Which terms go together?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2BAE9-A61C-8B53-AC2D-0885C40F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A close up of a paintbrush&#10;&#10;Description automatically generated">
            <a:extLst>
              <a:ext uri="{FF2B5EF4-FFF2-40B4-BE49-F238E27FC236}">
                <a16:creationId xmlns:a16="http://schemas.microsoft.com/office/drawing/2014/main" id="{485D6F1E-D7AC-A87F-EEB1-8889E322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9144000" cy="513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A1E86-1E20-97EF-3C1E-91B1B5252985}"/>
              </a:ext>
            </a:extLst>
          </p:cNvPr>
          <p:cNvSpPr/>
          <p:nvPr/>
        </p:nvSpPr>
        <p:spPr>
          <a:xfrm>
            <a:off x="2628900" y="1295400"/>
            <a:ext cx="3886200" cy="1600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769647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148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671548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cs6330, </a:t>
            </a:r>
            <a:r>
              <a:rPr lang="en-US" sz="1400" dirty="0">
                <a:hlinkClick r:id="rId2"/>
              </a:rPr>
              <a:t>https://miriah.github.io/teaching/cs6630/</a:t>
            </a:r>
            <a:r>
              <a:rPr lang="en-US" sz="14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" y="1088660"/>
            <a:ext cx="8244000" cy="5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3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3200400"/>
            <a:ext cx="4064926" cy="2718419"/>
          </a:xfrm>
          <a:prstGeom prst="rect">
            <a:avLst/>
          </a:prstGeom>
        </p:spPr>
      </p:pic>
      <p:pic>
        <p:nvPicPr>
          <p:cNvPr id="6" name="Picture 5" descr="A group of girls smiling&#10;&#10;Description automatically generated">
            <a:extLst>
              <a:ext uri="{FF2B5EF4-FFF2-40B4-BE49-F238E27FC236}">
                <a16:creationId xmlns:a16="http://schemas.microsoft.com/office/drawing/2014/main" id="{7549CAB1-7EC5-8771-9F2C-B6B0C60B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7" y="1143000"/>
            <a:ext cx="3848433" cy="3680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62F87-CD70-E797-04C8-1149F408A35F}"/>
              </a:ext>
            </a:extLst>
          </p:cNvPr>
          <p:cNvSpPr txBox="1"/>
          <p:nvPr/>
        </p:nvSpPr>
        <p:spPr>
          <a:xfrm>
            <a:off x="457200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https://petapixel.com/2019/07/31/this-black-and-white-photo-uses-color-grid-lines-to-trick-your-brain/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52919-D54D-11D6-178E-BC1ADB6413DC}"/>
              </a:ext>
            </a:extLst>
          </p:cNvPr>
          <p:cNvSpPr txBox="1"/>
          <p:nvPr/>
        </p:nvSpPr>
        <p:spPr>
          <a:xfrm>
            <a:off x="457200" y="1143000"/>
            <a:ext cx="4064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Graphic artist </a:t>
            </a:r>
            <a:r>
              <a:rPr lang="en-CA" dirty="0" err="1"/>
              <a:t>Øyvind</a:t>
            </a:r>
            <a:r>
              <a:rPr lang="en-CA" dirty="0"/>
              <a:t> </a:t>
            </a:r>
            <a:r>
              <a:rPr lang="en-CA" dirty="0" err="1"/>
              <a:t>Kolås</a:t>
            </a:r>
            <a:r>
              <a:rPr lang="en-CA" dirty="0"/>
              <a:t> overlaid red, orange, yellow, blue, and green</a:t>
            </a:r>
          </a:p>
          <a:p>
            <a:r>
              <a:rPr lang="en-CA" dirty="0"/>
              <a:t>grid lines over a B/W photo.</a:t>
            </a:r>
          </a:p>
          <a:p>
            <a:endParaRPr lang="en-CA" dirty="0"/>
          </a:p>
          <a:p>
            <a:r>
              <a:rPr lang="en-CA" dirty="0"/>
              <a:t>The colored grid causes us to perceive it as having smooth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2B62C-838E-FF85-062D-E36F31D1AF39}"/>
              </a:ext>
            </a:extLst>
          </p:cNvPr>
          <p:cNvSpPr txBox="1"/>
          <p:nvPr/>
        </p:nvSpPr>
        <p:spPr>
          <a:xfrm>
            <a:off x="4724400" y="5029200"/>
            <a:ext cx="372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Color perception is influenced by top-down processes of scene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249671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</a:t>
            </a:r>
            <a:r>
              <a:rPr lang="en-US" sz="2800" dirty="0">
                <a:solidFill>
                  <a:srgbClr val="FF0000"/>
                </a:solidFill>
                <a:highlight>
                  <a:srgbClr val="C0C0C0"/>
                </a:highlight>
              </a:rPr>
              <a:t>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28FFC-92A1-D37F-D453-AAFE62D3D482}"/>
              </a:ext>
            </a:extLst>
          </p:cNvPr>
          <p:cNvSpPr/>
          <p:nvPr/>
        </p:nvSpPr>
        <p:spPr>
          <a:xfrm>
            <a:off x="45720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FED487-FE0C-90A8-CBD8-B18AA4E92441}"/>
              </a:ext>
            </a:extLst>
          </p:cNvPr>
          <p:cNvSpPr/>
          <p:nvPr/>
        </p:nvSpPr>
        <p:spPr>
          <a:xfrm>
            <a:off x="421851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1902-8AE1-964B-6330-7F63D65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Discovery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A633A-0025-5E15-ED49-503CA925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A drawing of two men with a rainbow beam&#10;&#10;Description automatically generated with medium confidence">
            <a:extLst>
              <a:ext uri="{FF2B5EF4-FFF2-40B4-BE49-F238E27FC236}">
                <a16:creationId xmlns:a16="http://schemas.microsoft.com/office/drawing/2014/main" id="{ED6B14FA-B0E2-A821-5417-E8CBD4BB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" y="2133600"/>
            <a:ext cx="7162800" cy="403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F99A5-1939-D5CC-EB3F-7BAE1ECE96C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Feb 8, 1672: Isaac Newton reads his Optics paper to the Royal Society of London</a:t>
            </a:r>
          </a:p>
          <a:p>
            <a:r>
              <a:rPr lang="en-CA" dirty="0"/>
              <a:t>“light is not homogeneous,… but rather consists of rays of different forms”</a:t>
            </a:r>
          </a:p>
        </p:txBody>
      </p:sp>
    </p:spTree>
    <p:extLst>
      <p:ext uri="{BB962C8B-B14F-4D97-AF65-F5344CB8AC3E}">
        <p14:creationId xmlns:p14="http://schemas.microsoft.com/office/powerpoint/2010/main" val="57682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</a:t>
            </a:r>
            <a:r>
              <a:rPr lang="en-US" sz="1100" dirty="0">
                <a:hlinkClick r:id="rId4"/>
              </a:rPr>
              <a:t>https://commons.wikimedia.org/w/index.php?curid=8401562</a:t>
            </a:r>
            <a:r>
              <a:rPr lang="en-US" sz="11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endParaRPr lang="en-US" sz="1600" dirty="0"/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144F00-6885-0E1E-B9CC-5C74E32A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429000"/>
            <a:ext cx="2809875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solidFill>
            <a:schemeClr val="bg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E5E83-9613-2FB0-BAD9-1C07D7AB77AB}"/>
              </a:ext>
            </a:extLst>
          </p:cNvPr>
          <p:cNvGrpSpPr/>
          <p:nvPr/>
        </p:nvGrpSpPr>
        <p:grpSpPr>
          <a:xfrm>
            <a:off x="6385200" y="1972518"/>
            <a:ext cx="2436743" cy="923330"/>
            <a:chOff x="6385200" y="1972518"/>
            <a:chExt cx="2436743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4DFF23-E05D-4F86-B3AC-0566D1F517B5}"/>
                </a:ext>
              </a:extLst>
            </p:cNvPr>
            <p:cNvSpPr txBox="1"/>
            <p:nvPr/>
          </p:nvSpPr>
          <p:spPr>
            <a:xfrm>
              <a:off x="6993143" y="1972518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Caution</a:t>
              </a:r>
              <a:r>
                <a:rPr lang="en-US" dirty="0"/>
                <a:t>: R, SAS, SPSS use RGB by default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08DCF9-6D4F-42DC-B679-BBF46520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00" y="1972518"/>
              <a:ext cx="571500" cy="5000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E5E78E-8037-EB8B-7FA1-4039338A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86" y="3429000"/>
            <a:ext cx="2885714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b="1" dirty="0"/>
              <a:t>Color names</a:t>
            </a:r>
            <a:r>
              <a:rPr lang="en-US" dirty="0"/>
              <a:t>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b="1" dirty="0"/>
              <a:t>RGB</a:t>
            </a:r>
            <a:r>
              <a:rPr lang="en-US" dirty="0"/>
              <a:t>: black=(0,0,0); green3=(0, 205, 0), cyan=(0, 255, 255)</a:t>
            </a:r>
          </a:p>
          <a:p>
            <a:pPr lvl="1"/>
            <a:r>
              <a:rPr lang="en-US" b="1" dirty="0"/>
              <a:t>Hex</a:t>
            </a:r>
            <a:r>
              <a:rPr lang="en-US" dirty="0"/>
              <a:t>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 – maybe too many!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quantitative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446D-12F6-7FAE-6763-B8B166A6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WEB Du Bois’ sense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9ADF-0DFC-C591-B676-8E9CD7EB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A map of the state of georgia&#10;&#10;Description automatically generated">
            <a:extLst>
              <a:ext uri="{FF2B5EF4-FFF2-40B4-BE49-F238E27FC236}">
                <a16:creationId xmlns:a16="http://schemas.microsoft.com/office/drawing/2014/main" id="{F06F4FAB-40D7-91D1-94E6-1448FA6E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1175310"/>
            <a:ext cx="4419600" cy="5546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AC413-D5B8-840E-119C-9663EFFA3696}"/>
              </a:ext>
            </a:extLst>
          </p:cNvPr>
          <p:cNvSpPr txBox="1"/>
          <p:nvPr/>
        </p:nvSpPr>
        <p:spPr>
          <a:xfrm>
            <a:off x="5105400" y="1295400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Show Negro population of counties in Georgia from 1870 to 1880 &amp; change</a:t>
            </a:r>
          </a:p>
          <a:p>
            <a:endParaRPr lang="en-CA" dirty="0"/>
          </a:p>
          <a:p>
            <a:r>
              <a:rPr lang="en-CA" dirty="0"/>
              <a:t>Which counties had largest Negro pop?</a:t>
            </a:r>
          </a:p>
          <a:p>
            <a:endParaRPr lang="en-CA" dirty="0"/>
          </a:p>
          <a:p>
            <a:r>
              <a:rPr lang="en-CA" dirty="0"/>
              <a:t>Which had lowest?</a:t>
            </a:r>
          </a:p>
          <a:p>
            <a:endParaRPr lang="en-CA" dirty="0"/>
          </a:p>
          <a:p>
            <a:r>
              <a:rPr lang="en-CA" dirty="0"/>
              <a:t>Where was the change greatest? (HARD: need to plot the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endParaRPr lang="en-CA" baseline="30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E3003-CEFA-C84B-6374-6E1AF1815F6B}"/>
              </a:ext>
            </a:extLst>
          </p:cNvPr>
          <p:cNvSpPr/>
          <p:nvPr/>
        </p:nvSpPr>
        <p:spPr>
          <a:xfrm>
            <a:off x="2514600" y="1752600"/>
            <a:ext cx="5334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9B3A49-DC40-98BB-E2C6-3A572223AA2F}"/>
              </a:ext>
            </a:extLst>
          </p:cNvPr>
          <p:cNvSpPr/>
          <p:nvPr/>
        </p:nvSpPr>
        <p:spPr>
          <a:xfrm>
            <a:off x="685800" y="5562600"/>
            <a:ext cx="533400" cy="533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3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2213522-8BE1-59D7-A913-A8253715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867400" cy="715962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RColorBrewer</a:t>
            </a:r>
            <a:r>
              <a:rPr lang="en-CA" dirty="0"/>
              <a:t>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73B04-EE5F-B545-BF21-63A905A3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9" name="Picture 8" descr="A map of georgia with different colored squares&#10;&#10;Description automatically generated">
            <a:extLst>
              <a:ext uri="{FF2B5EF4-FFF2-40B4-BE49-F238E27FC236}">
                <a16:creationId xmlns:a16="http://schemas.microsoft.com/office/drawing/2014/main" id="{8868510B-EE6A-015B-CBA5-9A434C233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7880"/>
            <a:ext cx="3798556" cy="4389120"/>
          </a:xfrm>
          <a:prstGeom prst="rect">
            <a:avLst/>
          </a:prstGeom>
        </p:spPr>
      </p:pic>
      <p:pic>
        <p:nvPicPr>
          <p:cNvPr id="11" name="Picture 10" descr="A map of georgia with different colored states&#10;&#10;Description automatically generated">
            <a:extLst>
              <a:ext uri="{FF2B5EF4-FFF2-40B4-BE49-F238E27FC236}">
                <a16:creationId xmlns:a16="http://schemas.microsoft.com/office/drawing/2014/main" id="{7C7F6695-9CC9-47BE-32D1-A52910BF4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2087880"/>
            <a:ext cx="3762103" cy="4389120"/>
          </a:xfrm>
          <a:prstGeom prst="rect">
            <a:avLst/>
          </a:prstGeom>
        </p:spPr>
      </p:pic>
      <p:pic>
        <p:nvPicPr>
          <p:cNvPr id="13" name="Picture 12" descr="A chart of different shades of red&#10;&#10;Description automatically generated">
            <a:extLst>
              <a:ext uri="{FF2B5EF4-FFF2-40B4-BE49-F238E27FC236}">
                <a16:creationId xmlns:a16="http://schemas.microsoft.com/office/drawing/2014/main" id="{DA19426F-E4D8-5D54-A849-0DC2F87F01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427" y="129666"/>
            <a:ext cx="1904747" cy="1828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5A90F-062F-0C4A-D060-A51D2C79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90"/>
            <a:ext cx="45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18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95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37F-65E4-239C-1331-3B43AB00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Buddy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D9BE8-5B62-5FAC-4681-91242EA9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1CF8D0-500B-F425-0083-ED90A35F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8" y="1814512"/>
            <a:ext cx="6467475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70F4-02A7-FA2E-935F-7E3E0F34028F}"/>
              </a:ext>
            </a:extLst>
          </p:cNvPr>
          <p:cNvSpPr txBox="1"/>
          <p:nvPr/>
        </p:nvSpPr>
        <p:spPr>
          <a:xfrm>
            <a:off x="4572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McNutt </a:t>
            </a:r>
            <a:r>
              <a:rPr lang="en-CA" dirty="0" err="1"/>
              <a:t>etal</a:t>
            </a:r>
            <a:r>
              <a:rPr lang="en-CA" dirty="0"/>
              <a:t> (2024) Mixing Linters with GUIs: A Color Palette Design Probe</a:t>
            </a:r>
          </a:p>
          <a:p>
            <a:r>
              <a:rPr lang="en-CA" dirty="0">
                <a:sym typeface="Symbol" panose="05050102010706020507" pitchFamily="18" charset="2"/>
              </a:rPr>
              <a:t> Color Buddy </a:t>
            </a:r>
            <a:r>
              <a:rPr lang="en-CA" dirty="0"/>
              <a:t>Application for color palette editing, with usability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8767D-B39B-CE19-9357-B1D52D16BC6D}"/>
              </a:ext>
            </a:extLst>
          </p:cNvPr>
          <p:cNvSpPr txBox="1"/>
          <p:nvPr/>
        </p:nvSpPr>
        <p:spPr>
          <a:xfrm>
            <a:off x="381000" y="5715000"/>
            <a:ext cx="1371600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Choose color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5937E-1FBB-2D8B-2EF6-01C7F1BB8819}"/>
              </a:ext>
            </a:extLst>
          </p:cNvPr>
          <p:cNvSpPr txBox="1"/>
          <p:nvPr/>
        </p:nvSpPr>
        <p:spPr>
          <a:xfrm>
            <a:off x="6858000" y="2590800"/>
            <a:ext cx="18288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Palette is evaluated along a set of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40B8-BDC0-40D7-9CA6-E63795351749}"/>
              </a:ext>
            </a:extLst>
          </p:cNvPr>
          <p:cNvSpPr txBox="1"/>
          <p:nvPr/>
        </p:nvSpPr>
        <p:spPr>
          <a:xfrm>
            <a:off x="2233916" y="3810000"/>
            <a:ext cx="1206027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test scatterplot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99A310-D354-A22B-1315-0F1F0C8D3855}"/>
              </a:ext>
            </a:extLst>
          </p:cNvPr>
          <p:cNvCxnSpPr/>
          <p:nvPr/>
        </p:nvCxnSpPr>
        <p:spPr>
          <a:xfrm flipV="1">
            <a:off x="1219200" y="4419600"/>
            <a:ext cx="76200" cy="1295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4BDC7-1912-FDC7-5215-FAB5E964D783}"/>
              </a:ext>
            </a:extLst>
          </p:cNvPr>
          <p:cNvCxnSpPr/>
          <p:nvPr/>
        </p:nvCxnSpPr>
        <p:spPr>
          <a:xfrm flipH="1" flipV="1">
            <a:off x="6096000" y="2971800"/>
            <a:ext cx="685800" cy="80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8CBEA9-4887-F3B6-2F31-42F8ED27A7AC}"/>
              </a:ext>
            </a:extLst>
          </p:cNvPr>
          <p:cNvCxnSpPr/>
          <p:nvPr/>
        </p:nvCxnSpPr>
        <p:spPr>
          <a:xfrm flipH="1">
            <a:off x="6574277" y="3209665"/>
            <a:ext cx="228600" cy="1066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26DFB-5860-C7E3-A1A1-ADC67F4F3C0C}"/>
              </a:ext>
            </a:extLst>
          </p:cNvPr>
          <p:cNvCxnSpPr>
            <a:cxnSpLocks/>
          </p:cNvCxnSpPr>
          <p:nvPr/>
        </p:nvCxnSpPr>
        <p:spPr>
          <a:xfrm flipH="1">
            <a:off x="6553200" y="3514130"/>
            <a:ext cx="304800" cy="21577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1DC6CB-3D0D-BADD-EB94-15B73A53B93E}"/>
              </a:ext>
            </a:extLst>
          </p:cNvPr>
          <p:cNvSpPr txBox="1"/>
          <p:nvPr/>
        </p:nvSpPr>
        <p:spPr>
          <a:xfrm>
            <a:off x="6746942" y="5613737"/>
            <a:ext cx="2320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McNutt </a:t>
            </a:r>
            <a:r>
              <a:rPr lang="en-CA" sz="1200" dirty="0" err="1"/>
              <a:t>etal</a:t>
            </a:r>
            <a:r>
              <a:rPr lang="en-CA" sz="1200" dirty="0"/>
              <a:t>. </a:t>
            </a:r>
            <a:r>
              <a:rPr lang="en-CA" sz="1200" dirty="0">
                <a:hlinkClick r:id="rId3"/>
              </a:rPr>
              <a:t>https://arxiv.org/abs/2407.21285</a:t>
            </a:r>
            <a:endParaRPr lang="en-CA" sz="1200" dirty="0"/>
          </a:p>
          <a:p>
            <a:r>
              <a:rPr lang="en-CA" sz="1200" dirty="0"/>
              <a:t> </a:t>
            </a:r>
          </a:p>
          <a:p>
            <a:r>
              <a:rPr lang="en-CA" sz="1200" dirty="0"/>
              <a:t>Color Buddy App: </a:t>
            </a:r>
            <a:r>
              <a:rPr lang="en-CA" sz="1200" dirty="0">
                <a:hlinkClick r:id="rId4"/>
              </a:rPr>
              <a:t>https://color-buddy.netlify.app/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1012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8056</TotalTime>
  <Words>5628</Words>
  <Application>Microsoft Office PowerPoint</Application>
  <PresentationFormat>On-screen Show (4:3)</PresentationFormat>
  <Paragraphs>794</Paragraphs>
  <Slides>101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Arial</vt:lpstr>
      <vt:lpstr>Arial Narrow</vt:lpstr>
      <vt:lpstr>Calibri</vt:lpstr>
      <vt:lpstr>Lucida Sans Typewriter</vt:lpstr>
      <vt:lpstr>Symbol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 of graph perception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PowerPoint Presentation</vt:lpstr>
      <vt:lpstr>Color: Functions in data graphics</vt:lpstr>
      <vt:lpstr>Nice graphic, naïve about color</vt:lpstr>
      <vt:lpstr>Object color</vt:lpstr>
      <vt:lpstr>Is this a color photo?</vt:lpstr>
      <vt:lpstr>Is this a color photo?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Discovery of color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quantitative palettes</vt:lpstr>
      <vt:lpstr>Comparing palettes</vt:lpstr>
      <vt:lpstr>Comparing palettes</vt:lpstr>
      <vt:lpstr>WEB Du Bois’ sense of color</vt:lpstr>
      <vt:lpstr>RColorBrewer to the rescue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 Buddy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96</cp:revision>
  <dcterms:created xsi:type="dcterms:W3CDTF">2021-03-24T14:54:27Z</dcterms:created>
  <dcterms:modified xsi:type="dcterms:W3CDTF">2025-01-06T15:05:20Z</dcterms:modified>
</cp:coreProperties>
</file>